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733" r:id="rId5"/>
    <p:sldMasterId id="2147483739" r:id="rId6"/>
  </p:sldMasterIdLst>
  <p:notesMasterIdLst>
    <p:notesMasterId r:id="rId35"/>
  </p:notesMasterIdLst>
  <p:handoutMasterIdLst>
    <p:handoutMasterId r:id="rId36"/>
  </p:handoutMasterIdLst>
  <p:sldIdLst>
    <p:sldId id="417" r:id="rId7"/>
    <p:sldId id="418" r:id="rId8"/>
    <p:sldId id="420" r:id="rId9"/>
    <p:sldId id="429" r:id="rId10"/>
    <p:sldId id="430" r:id="rId11"/>
    <p:sldId id="428" r:id="rId12"/>
    <p:sldId id="426" r:id="rId13"/>
    <p:sldId id="427" r:id="rId14"/>
    <p:sldId id="421" r:id="rId15"/>
    <p:sldId id="431" r:id="rId16"/>
    <p:sldId id="435" r:id="rId17"/>
    <p:sldId id="436" r:id="rId18"/>
    <p:sldId id="437" r:id="rId19"/>
    <p:sldId id="439" r:id="rId20"/>
    <p:sldId id="438" r:id="rId21"/>
    <p:sldId id="441" r:id="rId22"/>
    <p:sldId id="432" r:id="rId23"/>
    <p:sldId id="440" r:id="rId24"/>
    <p:sldId id="443" r:id="rId25"/>
    <p:sldId id="442" r:id="rId26"/>
    <p:sldId id="434" r:id="rId27"/>
    <p:sldId id="444" r:id="rId28"/>
    <p:sldId id="445" r:id="rId29"/>
    <p:sldId id="446" r:id="rId30"/>
    <p:sldId id="433" r:id="rId31"/>
    <p:sldId id="448" r:id="rId32"/>
    <p:sldId id="447" r:id="rId33"/>
    <p:sldId id="42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ana Davis" initials="" lastIdx="11" clrIdx="0"/>
  <p:cmAuthor id="1" name="Tiana Davis" initials="TD" lastIdx="2" clrIdx="1">
    <p:extLst/>
  </p:cmAuthor>
  <p:cmAuthor id="2" name="Jason Szanyi" initials="" lastIdx="0" clrIdx="2"/>
  <p:cmAuthor id="3" name="Keri Nash" initials="KN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83356" autoAdjust="0"/>
  </p:normalViewPr>
  <p:slideViewPr>
    <p:cSldViewPr>
      <p:cViewPr varScale="1">
        <p:scale>
          <a:sx n="108" d="100"/>
          <a:sy n="108" d="100"/>
        </p:scale>
        <p:origin x="2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3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8871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6A22AE-A2B7-3548-A21C-28A44457A597}" type="datetime1">
              <a:rPr lang="en-US" smtClean="0"/>
              <a:t>2/24/17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6D53C7-206B-4810-8A17-DCE9B69D1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759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043613"/>
            <a:ext cx="914400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172200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A66EED-26BB-4A4C-BD12-9AF9012F89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5E5A-5D89-4244-840D-3E2628E8C2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A1D6-1B94-4F56-9540-010EDD803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2133600"/>
            <a:ext cx="2743200" cy="42545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rIns="182880" bIns="36576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sz="4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84163" y="461963"/>
            <a:ext cx="8575675" cy="136525"/>
            <a:chOff x="284163" y="1759424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759424"/>
              <a:ext cx="2743423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25998" y="1759424"/>
              <a:ext cx="160033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328" y="1759424"/>
              <a:ext cx="4234208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12282-FE06-4CC1-B87B-4EF48DE9F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856" y="1231719"/>
            <a:ext cx="7510366" cy="114300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47A52"/>
                </a:solidFill>
              </a:defRPr>
            </a:lvl1pPr>
          </a:lstStyle>
          <a:p>
            <a:r>
              <a:rPr lang="en-US" dirty="0" smtClean="0"/>
              <a:t>Click to add contents or agenda 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1773" y="2587564"/>
            <a:ext cx="5967710" cy="3943410"/>
          </a:xfrm>
        </p:spPr>
        <p:txBody>
          <a:bodyPr>
            <a:normAutofit/>
          </a:bodyPr>
          <a:lstStyle>
            <a:lvl1pPr marL="0" indent="0" algn="l">
              <a:spcAft>
                <a:spcPts val="1800"/>
              </a:spcAft>
              <a:buNone/>
              <a:defRPr sz="2000" b="1" i="0" baseline="0">
                <a:solidFill>
                  <a:srgbClr val="209C91"/>
                </a:solidFill>
                <a:latin typeface="Liberation Serif"/>
                <a:cs typeface="Liberation Serif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1 title </a:t>
            </a:r>
          </a:p>
          <a:p>
            <a:r>
              <a:rPr lang="en-US" dirty="0" smtClean="0"/>
              <a:t>Chapter 2 title </a:t>
            </a:r>
          </a:p>
          <a:p>
            <a:r>
              <a:rPr lang="en-US" dirty="0" smtClean="0"/>
              <a:t>Chapter 3 title </a:t>
            </a:r>
          </a:p>
          <a:p>
            <a:r>
              <a:rPr lang="en-US" dirty="0" smtClean="0"/>
              <a:t>Chapter 4 title </a:t>
            </a:r>
          </a:p>
          <a:p>
            <a:r>
              <a:rPr lang="en-US" dirty="0" smtClean="0"/>
              <a:t>Chapter 5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61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9C9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5732463"/>
            <a:ext cx="9144000" cy="922337"/>
          </a:xfrm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000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95600"/>
            <a:ext cx="6400800" cy="2438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4617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01976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755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114800" cy="4983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10917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952999"/>
          </a:xfrm>
        </p:spPr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36893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95600"/>
            <a:ext cx="6400800" cy="2438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3671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922908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030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114800" cy="4983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134462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952999"/>
          </a:xfrm>
        </p:spPr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594941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4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4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9156364-DF5B-416A-9524-A6AD580E4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theme" Target="../theme/theme2.xml"/><Relationship Id="rId7" Type="http://schemas.openxmlformats.org/officeDocument/2006/relationships/image" Target="../media/image3.tiff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theme" Target="../theme/theme3.xml"/><Relationship Id="rId7" Type="http://schemas.openxmlformats.org/officeDocument/2006/relationships/image" Target="../media/image3.tiff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1" r:id="rId2"/>
    <p:sldLayoutId id="2147483726" r:id="rId3"/>
    <p:sldLayoutId id="2147483727" r:id="rId4"/>
    <p:sldLayoutId id="2147483728" r:id="rId5"/>
    <p:sldLayoutId id="2147483722" r:id="rId6"/>
    <p:sldLayoutId id="2147483729" r:id="rId7"/>
    <p:sldLayoutId id="2147483723" r:id="rId8"/>
    <p:sldLayoutId id="2147483730" r:id="rId9"/>
    <p:sldLayoutId id="2147483724" r:id="rId10"/>
    <p:sldLayoutId id="2147483731" r:id="rId11"/>
    <p:sldLayoutId id="2147483732" r:id="rId12"/>
    <p:sldLayoutId id="2147483745" r:id="rId13"/>
    <p:sldLayoutId id="214748374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1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8423"/>
            <a:ext cx="9144000" cy="929577"/>
          </a:xfrm>
          <a:prstGeom prst="rect">
            <a:avLst/>
          </a:prstGeom>
        </p:spPr>
      </p:pic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1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9"/>
          <a:stretch/>
        </p:blipFill>
        <p:spPr>
          <a:xfrm>
            <a:off x="0" y="5930921"/>
            <a:ext cx="5816600" cy="929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6096000"/>
            <a:ext cx="507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spc="300" dirty="0" smtClean="0">
                <a:solidFill>
                  <a:prstClr val="white">
                    <a:lumMod val="85000"/>
                  </a:prstClr>
                </a:solidFill>
                <a:latin typeface="Gill Sans MT Condensed" pitchFamily="34" charset="0"/>
                <a:cs typeface="+mn-cs"/>
              </a:rPr>
              <a:t>Philadelphia Police Department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15722"/>
            <a:ext cx="818959" cy="9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397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</p:sldLayoutIdLst>
  <p:transition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cap="none" spc="300" baseline="0">
          <a:solidFill>
            <a:schemeClr val="bg1">
              <a:lumMod val="60000"/>
              <a:lumOff val="40000"/>
            </a:schemeClr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65000"/>
            <a:lumOff val="35000"/>
          </a:schemeClr>
        </a:buClr>
        <a:buSzPct val="73000"/>
        <a:buFont typeface="Wingdings" pitchFamily="2" charset="2"/>
        <a:buChar char="§"/>
        <a:defRPr sz="2800">
          <a:solidFill>
            <a:schemeClr val="bg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200">
          <a:solidFill>
            <a:schemeClr val="tx2">
              <a:lumMod val="25000"/>
            </a:schemeClr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000">
          <a:solidFill>
            <a:schemeClr val="tx2">
              <a:lumMod val="50000"/>
            </a:schemeClr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1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8423"/>
            <a:ext cx="9144000" cy="929577"/>
          </a:xfrm>
          <a:prstGeom prst="rect">
            <a:avLst/>
          </a:prstGeom>
        </p:spPr>
      </p:pic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1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9"/>
          <a:stretch/>
        </p:blipFill>
        <p:spPr>
          <a:xfrm>
            <a:off x="0" y="5930921"/>
            <a:ext cx="5816600" cy="9295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0" y="6019800"/>
            <a:ext cx="507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spc="300" dirty="0" smtClean="0">
                <a:solidFill>
                  <a:prstClr val="white">
                    <a:lumMod val="85000"/>
                  </a:prstClr>
                </a:solidFill>
                <a:latin typeface="Gill Sans MT Condensed" pitchFamily="34" charset="0"/>
              </a:rPr>
              <a:t>Philadelphia Police Department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15722"/>
            <a:ext cx="818959" cy="9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643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</p:sldLayoutIdLst>
  <p:transition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cap="none" spc="300" baseline="0">
          <a:solidFill>
            <a:schemeClr val="bg1">
              <a:lumMod val="60000"/>
              <a:lumOff val="40000"/>
            </a:schemeClr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65000"/>
            <a:lumOff val="35000"/>
          </a:schemeClr>
        </a:buClr>
        <a:buSzPct val="73000"/>
        <a:buFont typeface="Wingdings" pitchFamily="2" charset="2"/>
        <a:buChar char="§"/>
        <a:defRPr sz="2800">
          <a:solidFill>
            <a:schemeClr val="bg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200">
          <a:solidFill>
            <a:schemeClr val="tx2">
              <a:lumMod val="25000"/>
            </a:schemeClr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000">
          <a:solidFill>
            <a:schemeClr val="tx2">
              <a:lumMod val="50000"/>
            </a:schemeClr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mailto:auppal@youthlaw.org" TargetMode="External"/><Relationship Id="rId3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risten.furdyna@georgetown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4757738" y="152400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4891088" y="3354388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Prework</a:t>
            </a:r>
            <a:r>
              <a:rPr lang="en-US" sz="3200" b="1" dirty="0"/>
              <a:t>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Legal Protections &amp; Information Sharing</a:t>
            </a:r>
            <a:endParaRPr lang="en-US" sz="3200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3733800"/>
            <a:ext cx="7123113" cy="16732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2F2B20"/>
                </a:solidFill>
              </a:rPr>
              <a:t>Atasi Uppal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2F2B20"/>
                </a:solidFill>
              </a:rPr>
              <a:t>FosterEd</a:t>
            </a:r>
            <a:r>
              <a:rPr lang="en-US" dirty="0" smtClean="0">
                <a:solidFill>
                  <a:srgbClr val="2F2B20"/>
                </a:solidFill>
              </a:rPr>
              <a:t>-Juvenile Justice Attorney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2F2B20"/>
                </a:solidFill>
              </a:rPr>
              <a:t>National Center for Youth Law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800" dirty="0">
              <a:solidFill>
                <a:srgbClr val="2F2B2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2209800" cy="1128409"/>
          </a:xfrm>
          <a:prstGeom prst="rect">
            <a:avLst/>
          </a:prstGeom>
        </p:spPr>
      </p:pic>
      <p:pic>
        <p:nvPicPr>
          <p:cNvPr id="9" name="Shape 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4600" y="228600"/>
            <a:ext cx="2455227" cy="78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ttps://encrypted-tbn0.gstatic.com/images?q=tbn:ANd9GcT7ljMdnSnh99Bf7swvAgQWS27zhd1UOjP46-dv5e-xsxfUU5e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1857556" cy="927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"/>
            <a:ext cx="1663700" cy="4114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715706" y="19794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1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Federal and state law must be viewed together in order to understand what information can and cannot be shared </a:t>
            </a:r>
          </a:p>
          <a:p>
            <a:r>
              <a:rPr lang="en-US" dirty="0" smtClean="0"/>
              <a:t>Major federal law related to information-sharing exists in the areas of education, health, substance abuse and child welfare/juvenile justice records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0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Family Education Rights and Privacy Act (FERPA)</a:t>
            </a:r>
          </a:p>
          <a:p>
            <a:pPr lvl="1"/>
            <a:r>
              <a:rPr lang="en-US" dirty="0" smtClean="0"/>
              <a:t>Individuals with Disabilities Education Act (IDEA)</a:t>
            </a:r>
          </a:p>
          <a:p>
            <a:pPr lvl="1"/>
            <a:r>
              <a:rPr lang="en-US" dirty="0" smtClean="0"/>
              <a:t>State education code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7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Family Education Rights and Privacy Act (FERPA)</a:t>
            </a:r>
          </a:p>
          <a:p>
            <a:pPr lvl="2"/>
            <a:r>
              <a:rPr lang="en-US" dirty="0" smtClean="0"/>
              <a:t>Ensures parents can access their children’s education records</a:t>
            </a:r>
          </a:p>
          <a:p>
            <a:pPr lvl="2"/>
            <a:r>
              <a:rPr lang="en-US" dirty="0" smtClean="0"/>
              <a:t>Requires parental consent for personally identifiable information (PII) in records to be released to non-parents</a:t>
            </a:r>
          </a:p>
          <a:p>
            <a:pPr lvl="2"/>
            <a:r>
              <a:rPr lang="en-US" dirty="0" smtClean="0"/>
              <a:t>Provides exceptions for PII to be released in certain situations (see next slide)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39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FERPA</a:t>
            </a:r>
          </a:p>
          <a:p>
            <a:pPr lvl="2"/>
            <a:r>
              <a:rPr lang="en-US" dirty="0" smtClean="0"/>
              <a:t>Notable exceptions – parental consent not needed in these situations</a:t>
            </a:r>
          </a:p>
          <a:p>
            <a:pPr lvl="3"/>
            <a:r>
              <a:rPr lang="en-US" dirty="0" smtClean="0"/>
              <a:t>Juvenile justice exception – PII can be shared with probation if state law permits</a:t>
            </a:r>
          </a:p>
          <a:p>
            <a:pPr lvl="3"/>
            <a:r>
              <a:rPr lang="en-US" dirty="0" smtClean="0"/>
              <a:t>Uninterrupted Scholars Act – PII can be shared with child welfare if case plan for child exists</a:t>
            </a:r>
          </a:p>
          <a:p>
            <a:pPr lvl="3"/>
            <a:r>
              <a:rPr lang="en-US" dirty="0" smtClean="0"/>
              <a:t>Judicial order – PII can be shared through court order or subpoena, if parents received notice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92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FERPA</a:t>
            </a:r>
          </a:p>
          <a:p>
            <a:pPr lvl="2"/>
            <a:r>
              <a:rPr lang="en-US" dirty="0" smtClean="0"/>
              <a:t>What is NOT an “education record”?</a:t>
            </a:r>
          </a:p>
          <a:p>
            <a:pPr lvl="3"/>
            <a:r>
              <a:rPr lang="en-US" dirty="0"/>
              <a:t>Law enforcement unit records (SROs)</a:t>
            </a:r>
          </a:p>
          <a:p>
            <a:pPr lvl="3"/>
            <a:r>
              <a:rPr lang="en-US" dirty="0"/>
              <a:t>Records held by a treatment provider that are NOT part of the school record (see HIPAA slides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What is NOT “personally identifiable information”?</a:t>
            </a:r>
          </a:p>
          <a:p>
            <a:pPr lvl="3"/>
            <a:r>
              <a:rPr lang="en-US" dirty="0" smtClean="0"/>
              <a:t>Directory information – name, address, phone number, email, photo, dates of enrollment</a:t>
            </a:r>
          </a:p>
          <a:p>
            <a:pPr lvl="3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88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FERPA</a:t>
            </a:r>
          </a:p>
          <a:p>
            <a:pPr lvl="2"/>
            <a:r>
              <a:rPr lang="en-US" dirty="0" smtClean="0"/>
              <a:t>Parental consent form must…</a:t>
            </a:r>
            <a:endParaRPr lang="en-US" b="1" dirty="0"/>
          </a:p>
          <a:p>
            <a:pPr lvl="3">
              <a:buClr>
                <a:schemeClr val="accent3"/>
              </a:buClr>
              <a:buSzPct val="80000"/>
              <a:buFont typeface="Wingdings" charset="2"/>
              <a:buChar char="§"/>
            </a:pPr>
            <a:r>
              <a:rPr lang="en-US" dirty="0"/>
              <a:t>Specify the records that may be disclosed;</a:t>
            </a:r>
          </a:p>
          <a:p>
            <a:pPr lvl="3">
              <a:buClr>
                <a:schemeClr val="accent3"/>
              </a:buClr>
              <a:buSzPct val="80000"/>
              <a:buFont typeface="Wingdings" charset="2"/>
              <a:buChar char="§"/>
            </a:pPr>
            <a:r>
              <a:rPr lang="en-US" dirty="0"/>
              <a:t>State the purpose of the disclosure; </a:t>
            </a:r>
          </a:p>
          <a:p>
            <a:pPr lvl="3">
              <a:buClr>
                <a:schemeClr val="accent3"/>
              </a:buClr>
              <a:buSzPct val="80000"/>
              <a:buFont typeface="Wingdings" charset="2"/>
              <a:buChar char="§"/>
            </a:pPr>
            <a:r>
              <a:rPr lang="en-US" dirty="0"/>
              <a:t>Identify the party or class of parties to whom the disclosure may be </a:t>
            </a:r>
            <a:r>
              <a:rPr lang="en-US" dirty="0" smtClean="0"/>
              <a:t>made; and</a:t>
            </a:r>
            <a:endParaRPr lang="en-US" dirty="0"/>
          </a:p>
          <a:p>
            <a:pPr lvl="3">
              <a:buClr>
                <a:schemeClr val="accent3"/>
              </a:buClr>
              <a:buSzPct val="80000"/>
              <a:buFont typeface="Wingdings" charset="2"/>
              <a:buChar char="§"/>
            </a:pPr>
            <a:r>
              <a:rPr lang="en-US" dirty="0"/>
              <a:t>Be signed and dated.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3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EDUCATION RECORDS: </a:t>
            </a:r>
          </a:p>
          <a:p>
            <a:pPr lvl="1"/>
            <a:r>
              <a:rPr lang="en-US" dirty="0" smtClean="0"/>
              <a:t>Individuals with Disabilities Education Act (IDEA)</a:t>
            </a:r>
          </a:p>
          <a:p>
            <a:pPr lvl="2"/>
            <a:r>
              <a:rPr lang="en-US" dirty="0" smtClean="0"/>
              <a:t>Separate but related protections from FERPA</a:t>
            </a:r>
          </a:p>
          <a:p>
            <a:pPr lvl="2"/>
            <a:r>
              <a:rPr lang="en-US" dirty="0"/>
              <a:t>Parents have the right to inspect and review special education records</a:t>
            </a:r>
          </a:p>
          <a:p>
            <a:pPr lvl="2"/>
            <a:r>
              <a:rPr lang="en-US" dirty="0" smtClean="0"/>
              <a:t>When FERPA doesn’t apply, parents (or youth 18+/in post-secondary school) must consent to the release of PII </a:t>
            </a:r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53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HEALTH RECORDS:</a:t>
            </a:r>
          </a:p>
          <a:p>
            <a:pPr lvl="1"/>
            <a:r>
              <a:rPr lang="en-US" dirty="0" smtClean="0"/>
              <a:t>Health Insurance Portability and Accountability Act (HIPAA)</a:t>
            </a:r>
          </a:p>
          <a:p>
            <a:pPr lvl="1"/>
            <a:r>
              <a:rPr lang="en-US" dirty="0" smtClean="0"/>
              <a:t>State law</a:t>
            </a:r>
          </a:p>
          <a:p>
            <a:pPr lvl="1"/>
            <a:r>
              <a:rPr lang="en-US" dirty="0" smtClean="0"/>
              <a:t>Providers’ professional ethical guidelines (depending on type of treatment/service)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32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HEALTH RECORDS:</a:t>
            </a:r>
          </a:p>
          <a:p>
            <a:pPr lvl="1"/>
            <a:r>
              <a:rPr lang="en-US" dirty="0" smtClean="0"/>
              <a:t>Health Insurance Portability and Accountability Act (HIPAA)</a:t>
            </a:r>
          </a:p>
          <a:p>
            <a:pPr lvl="2"/>
            <a:r>
              <a:rPr lang="en-US" dirty="0" smtClean="0"/>
              <a:t>Providers must protect confidential patient health information</a:t>
            </a:r>
          </a:p>
          <a:p>
            <a:pPr lvl="2"/>
            <a:r>
              <a:rPr lang="en-US" dirty="0" smtClean="0"/>
              <a:t>Individuals must consent to release of information by signing a written authorization</a:t>
            </a:r>
          </a:p>
          <a:p>
            <a:pPr lvl="2"/>
            <a:r>
              <a:rPr lang="en-US" dirty="0" smtClean="0"/>
              <a:t>Minors sometimes control the release of information!</a:t>
            </a:r>
          </a:p>
          <a:p>
            <a:pPr lvl="2"/>
            <a:r>
              <a:rPr lang="en-US" dirty="0" smtClean="0"/>
              <a:t>Exceptions exist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0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HEALTH RECORDS:</a:t>
            </a:r>
          </a:p>
          <a:p>
            <a:pPr lvl="1"/>
            <a:r>
              <a:rPr lang="en-US" dirty="0" smtClean="0"/>
              <a:t>HIPAA</a:t>
            </a:r>
          </a:p>
          <a:p>
            <a:pPr lvl="2"/>
            <a:r>
              <a:rPr lang="en-US" dirty="0" smtClean="0"/>
              <a:t>Notable exceptions:</a:t>
            </a:r>
          </a:p>
          <a:p>
            <a:pPr lvl="3"/>
            <a:r>
              <a:rPr lang="en-US" dirty="0" smtClean="0"/>
              <a:t>Court order</a:t>
            </a:r>
          </a:p>
          <a:p>
            <a:pPr lvl="3"/>
            <a:r>
              <a:rPr lang="en-US" dirty="0" smtClean="0"/>
              <a:t>Subpoena</a:t>
            </a:r>
          </a:p>
          <a:p>
            <a:pPr lvl="2"/>
            <a:r>
              <a:rPr lang="en-US" dirty="0" smtClean="0"/>
              <a:t>In both cases, information released must be as limited as possible to meet the purpose of the disclosure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0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10366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Prework</a:t>
            </a:r>
            <a:r>
              <a:rPr lang="en-US" dirty="0" smtClean="0">
                <a:solidFill>
                  <a:schemeClr val="accent2"/>
                </a:solidFill>
              </a:rPr>
              <a:t> Overview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690" y="2587564"/>
            <a:ext cx="7034510" cy="34080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Information Sharing Basics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Before the Training: Vision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Analytical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The Foundation: Federal and State Law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00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HEALTH RECORDS:</a:t>
            </a:r>
          </a:p>
          <a:p>
            <a:pPr lvl="1"/>
            <a:r>
              <a:rPr lang="en-US" dirty="0" smtClean="0"/>
              <a:t>HIPAA</a:t>
            </a:r>
          </a:p>
          <a:p>
            <a:pPr lvl="2"/>
            <a:r>
              <a:rPr lang="en-US" dirty="0" smtClean="0"/>
              <a:t>Written authorizations must include…</a:t>
            </a:r>
          </a:p>
          <a:p>
            <a:pPr lvl="3"/>
            <a:r>
              <a:rPr lang="en-US" dirty="0" smtClean="0"/>
              <a:t>What personal health information should be released</a:t>
            </a:r>
          </a:p>
          <a:p>
            <a:pPr lvl="3"/>
            <a:r>
              <a:rPr lang="en-US" dirty="0" smtClean="0"/>
              <a:t>Who will disclose the PHI</a:t>
            </a:r>
          </a:p>
          <a:p>
            <a:pPr lvl="3"/>
            <a:r>
              <a:rPr lang="en-US" dirty="0" smtClean="0"/>
              <a:t>Who will receive the PHI</a:t>
            </a:r>
          </a:p>
          <a:p>
            <a:pPr lvl="3"/>
            <a:r>
              <a:rPr lang="en-US" dirty="0" smtClean="0"/>
              <a:t>Purpose of disclosure</a:t>
            </a:r>
          </a:p>
          <a:p>
            <a:pPr lvl="3"/>
            <a:r>
              <a:rPr lang="en-US" dirty="0" smtClean="0"/>
              <a:t>Expiration date of authorization</a:t>
            </a:r>
          </a:p>
          <a:p>
            <a:pPr lvl="3"/>
            <a:r>
              <a:rPr lang="en-US" dirty="0" smtClean="0"/>
              <a:t>Signature and date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9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SUBSTANCE ABUSE TESTING AND TREATMENT RECORDS:</a:t>
            </a:r>
          </a:p>
          <a:p>
            <a:pPr lvl="1"/>
            <a:r>
              <a:rPr lang="en-US" dirty="0" smtClean="0"/>
              <a:t>Confidentiality of Alcohol and Drug Abuse Patient Records (federal)</a:t>
            </a:r>
          </a:p>
          <a:p>
            <a:pPr lvl="1"/>
            <a:r>
              <a:rPr lang="en-US" dirty="0" smtClean="0"/>
              <a:t>State law</a:t>
            </a:r>
          </a:p>
          <a:p>
            <a:pPr lvl="1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SUBSTANCE ABUSE TESTING AND TREATMENT RECORDS:</a:t>
            </a:r>
          </a:p>
          <a:p>
            <a:pPr lvl="1"/>
            <a:r>
              <a:rPr lang="en-US" dirty="0" smtClean="0"/>
              <a:t>Confidentiality of Alcohol and Drug Abuse Patient Records </a:t>
            </a:r>
            <a:endParaRPr lang="en-US" dirty="0"/>
          </a:p>
          <a:p>
            <a:pPr lvl="2"/>
            <a:r>
              <a:rPr lang="en-US" dirty="0" smtClean="0"/>
              <a:t>Additional protections over HIPAA for individuals in alcohol and drug treatment programs that receive federal assistance or are otherwise subject to federal compliance</a:t>
            </a:r>
          </a:p>
          <a:p>
            <a:pPr lvl="2"/>
            <a:r>
              <a:rPr lang="en-US" dirty="0" smtClean="0"/>
              <a:t>Minor always holds right to authorize release of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14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SUBSTANCE ABUSE TESTING AND TREATMENT RECORDS:</a:t>
            </a:r>
          </a:p>
          <a:p>
            <a:pPr lvl="1"/>
            <a:r>
              <a:rPr lang="en-US" dirty="0" smtClean="0"/>
              <a:t>Confidentiality of Alcohol and Drug Abuse Patient Records </a:t>
            </a:r>
            <a:endParaRPr lang="en-US" dirty="0"/>
          </a:p>
          <a:p>
            <a:pPr lvl="2"/>
            <a:r>
              <a:rPr lang="en-US" dirty="0" smtClean="0"/>
              <a:t>Notable exceptions:</a:t>
            </a:r>
          </a:p>
          <a:p>
            <a:pPr lvl="3"/>
            <a:r>
              <a:rPr lang="en-US" dirty="0" smtClean="0"/>
              <a:t>Medical emergencies</a:t>
            </a:r>
          </a:p>
          <a:p>
            <a:pPr lvl="3"/>
            <a:r>
              <a:rPr lang="en-US" dirty="0" smtClean="0"/>
              <a:t>Audits and research</a:t>
            </a:r>
          </a:p>
          <a:p>
            <a:pPr lvl="3"/>
            <a:r>
              <a:rPr lang="en-US" dirty="0" smtClean="0"/>
              <a:t>Authorizing court order + subpoena (need both)</a:t>
            </a:r>
            <a:endParaRPr lang="en-US" dirty="0"/>
          </a:p>
          <a:p>
            <a:pPr lvl="3"/>
            <a:r>
              <a:rPr lang="en-US" dirty="0" smtClean="0"/>
              <a:t>Minor lacks capacity to make rational choice due to “extreme youth” or mental/physical condition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76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CHILD WELFARE AND JUVENILE JUSTICE RECORDS</a:t>
            </a:r>
          </a:p>
          <a:p>
            <a:pPr lvl="1"/>
            <a:r>
              <a:rPr lang="en-US" dirty="0" smtClean="0"/>
              <a:t>Child Abuse Prevention and Treatment Act (CAPTA)</a:t>
            </a:r>
          </a:p>
          <a:p>
            <a:pPr lvl="1"/>
            <a:r>
              <a:rPr lang="en-US" dirty="0"/>
              <a:t>Indian Child Welfare Act (ICWA)</a:t>
            </a:r>
          </a:p>
          <a:p>
            <a:pPr lvl="1"/>
            <a:r>
              <a:rPr lang="en-US" dirty="0" smtClean="0"/>
              <a:t>Juvenile Justice and Delinquency Prevention Act (JJDPA)</a:t>
            </a:r>
          </a:p>
          <a:p>
            <a:pPr lvl="1"/>
            <a:r>
              <a:rPr lang="en-US" dirty="0" smtClean="0"/>
              <a:t>State law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55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CHILD WELFARE AND JUVENILE JUSTICE RECORDS</a:t>
            </a:r>
          </a:p>
          <a:p>
            <a:pPr lvl="1"/>
            <a:r>
              <a:rPr lang="en-US" dirty="0" smtClean="0"/>
              <a:t>Child Abuse Prevention and Treatment Act (CAPTA)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Generally strictly protects child welfare records</a:t>
            </a:r>
          </a:p>
          <a:p>
            <a:pPr lvl="2"/>
            <a:r>
              <a:rPr lang="en-US" dirty="0" smtClean="0"/>
              <a:t>Permits grants to states to support interagency collaboration between child welfare and juvenile justice agency “for improved delivery of services and treatment”</a:t>
            </a:r>
          </a:p>
          <a:p>
            <a:pPr lvl="3"/>
            <a:r>
              <a:rPr lang="en-US" dirty="0" smtClean="0"/>
              <a:t>This could be funding for developing information-sharing strategies!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66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CHILD WELFARE AND JUVENILE JUSTICE RECORDS</a:t>
            </a:r>
          </a:p>
          <a:p>
            <a:pPr lvl="1"/>
            <a:r>
              <a:rPr lang="en-US" dirty="0" smtClean="0"/>
              <a:t>Indian Child Welfare Act (ICWA)</a:t>
            </a:r>
          </a:p>
          <a:p>
            <a:pPr lvl="2"/>
            <a:r>
              <a:rPr lang="en-US" dirty="0" smtClean="0"/>
              <a:t>Adult adoptee has right to request adoption records for purposes of tribal enrollment</a:t>
            </a:r>
          </a:p>
          <a:p>
            <a:pPr lvl="2"/>
            <a:r>
              <a:rPr lang="en-US" dirty="0" smtClean="0"/>
              <a:t>Promotes intergovernmental collaboration: tribes and states can enter into agreements to effectuate ICWA (on matters such as jurisdiction, care and custody of child, etc.)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2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61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Foundation: Federal and State Law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CHILD WELFARE AND JUVENILE JUSTICE RECORDS</a:t>
            </a:r>
          </a:p>
          <a:p>
            <a:pPr lvl="1"/>
            <a:r>
              <a:rPr lang="en-US" dirty="0" smtClean="0"/>
              <a:t>Juvenile Justice and Delinquency Prevention Act (JJDPA)</a:t>
            </a:r>
          </a:p>
          <a:p>
            <a:pPr lvl="2"/>
            <a:r>
              <a:rPr lang="en-US" dirty="0" smtClean="0"/>
              <a:t>Generally encourages states to create processes for keeping juvenile records private – state law matters!</a:t>
            </a:r>
          </a:p>
          <a:p>
            <a:pPr lvl="2"/>
            <a:r>
              <a:rPr lang="en-US" dirty="0" smtClean="0"/>
              <a:t>Also promotes interagency information sharing</a:t>
            </a:r>
          </a:p>
          <a:p>
            <a:pPr lvl="2"/>
            <a:r>
              <a:rPr lang="en-US" dirty="0" smtClean="0"/>
              <a:t>States should establish policies to incorporate relevant child welfare agency records into juvenile justice justice records for purposes of making treatment plans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86800" y="640080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61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" y="5562601"/>
            <a:ext cx="9144000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For more information, contact</a:t>
            </a:r>
          </a:p>
          <a:p>
            <a:r>
              <a:rPr lang="en-US" dirty="0" smtClean="0"/>
              <a:t>Atasi Uppal, </a:t>
            </a:r>
            <a:r>
              <a:rPr lang="en-US" dirty="0" smtClean="0">
                <a:hlinkClick r:id="rId2"/>
              </a:rPr>
              <a:t>auppal@youthlaw.org</a:t>
            </a:r>
            <a:endParaRPr lang="en-US" dirty="0" smtClean="0"/>
          </a:p>
          <a:p>
            <a:r>
              <a:rPr lang="en-US" dirty="0" smtClean="0"/>
              <a:t>National Center for Youth Law</a:t>
            </a:r>
            <a:endParaRPr lang="en-US" dirty="0"/>
          </a:p>
        </p:txBody>
      </p:sp>
      <p:pic>
        <p:nvPicPr>
          <p:cNvPr id="2" name="Picture 1" descr="NCYL_Logo_green_wo_tex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852" y="4267200"/>
            <a:ext cx="1438148" cy="13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8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Information Sharing Basics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diversion programs, you may want to share information in order to:</a:t>
            </a:r>
          </a:p>
          <a:p>
            <a:pPr lvl="1"/>
            <a:r>
              <a:rPr lang="en-US" sz="2400" dirty="0" smtClean="0"/>
              <a:t>Guide screening and assessment to determine eligibility for diversion</a:t>
            </a:r>
          </a:p>
          <a:p>
            <a:pPr lvl="1"/>
            <a:r>
              <a:rPr lang="en-US" sz="2400" dirty="0" smtClean="0"/>
              <a:t>Improve inter-organizational coordination around the provision of services </a:t>
            </a:r>
          </a:p>
          <a:p>
            <a:pPr lvl="1"/>
            <a:r>
              <a:rPr lang="en-US" sz="2400" dirty="0" smtClean="0"/>
              <a:t>Inform decision-making regarding whether a youth should be exited from diversion and/or moved to formal processing in the juvenile justice system</a:t>
            </a:r>
          </a:p>
          <a:p>
            <a:pPr lvl="1"/>
            <a:r>
              <a:rPr lang="en-US" sz="2400" dirty="0" smtClean="0"/>
              <a:t>Inform consequences for the youth, once formally processed, based on statements made by the youth when they were in a diversion 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7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Information Sharing Basics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Overarching tension: confidentiality vs. information sharing</a:t>
            </a:r>
          </a:p>
          <a:p>
            <a:pPr lvl="1"/>
            <a:r>
              <a:rPr lang="en-US" dirty="0" smtClean="0"/>
              <a:t>While sharing information can help the child, we must abide by state and federal law/regulation limiting the disclosure of private information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4</a:t>
            </a:r>
          </a:p>
          <a:p>
            <a:endParaRPr lang="en-US" dirty="0"/>
          </a:p>
        </p:txBody>
      </p:sp>
      <p:pic>
        <p:nvPicPr>
          <p:cNvPr id="2" name="Picture 1" descr="tug-of-war-1013740_960_72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06" b="22399"/>
          <a:stretch/>
        </p:blipFill>
        <p:spPr>
          <a:xfrm>
            <a:off x="1219200" y="3580189"/>
            <a:ext cx="6858000" cy="327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1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Information Sharing Basics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200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ea typeface="ＭＳ Ｐゴシック" pitchFamily="-112" charset="-128"/>
              </a:rPr>
              <a:t>Confidentiality laws protect </a:t>
            </a:r>
            <a:r>
              <a:rPr lang="en-US" sz="2400" b="1" dirty="0">
                <a:ea typeface="ＭＳ Ｐゴシック" pitchFamily="-112" charset="-128"/>
              </a:rPr>
              <a:t>personally identifiable information </a:t>
            </a:r>
            <a:r>
              <a:rPr lang="en-US" sz="2400" dirty="0">
                <a:ea typeface="ＭＳ Ｐゴシック" pitchFamily="-112" charset="-128"/>
              </a:rPr>
              <a:t>about which individuals (and their families) have an </a:t>
            </a:r>
            <a:r>
              <a:rPr lang="en-US" sz="2400" b="1" dirty="0">
                <a:ea typeface="ＭＳ Ｐゴシック" pitchFamily="-112" charset="-128"/>
              </a:rPr>
              <a:t>expectation of </a:t>
            </a:r>
            <a:r>
              <a:rPr lang="en-US" sz="2400" b="1" dirty="0" smtClean="0">
                <a:ea typeface="ＭＳ Ｐゴシック" pitchFamily="-112" charset="-128"/>
              </a:rPr>
              <a:t>privacy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ea typeface="ＭＳ Ｐゴシック" pitchFamily="-112" charset="-128"/>
              </a:rPr>
              <a:t>Federal </a:t>
            </a:r>
            <a:r>
              <a:rPr lang="en-US" sz="2400" dirty="0">
                <a:ea typeface="ＭＳ Ｐゴシック" pitchFamily="-112" charset="-128"/>
              </a:rPr>
              <a:t>and </a:t>
            </a:r>
            <a:r>
              <a:rPr lang="en-US" sz="2400" dirty="0" smtClean="0">
                <a:ea typeface="ＭＳ Ｐゴシック" pitchFamily="-112" charset="-128"/>
              </a:rPr>
              <a:t>state </a:t>
            </a:r>
            <a:r>
              <a:rPr lang="en-US" sz="2400" dirty="0">
                <a:ea typeface="ＭＳ Ｐゴシック" pitchFamily="-112" charset="-128"/>
              </a:rPr>
              <a:t>statutes establish:</a:t>
            </a:r>
          </a:p>
          <a:p>
            <a:pPr lvl="1" fontAlgn="auto">
              <a:defRPr/>
            </a:pPr>
            <a:r>
              <a:rPr lang="en-US" sz="2400" dirty="0">
                <a:ea typeface="ＭＳ Ｐゴシック" pitchFamily="-112" charset="-128"/>
                <a:cs typeface="Liberation Serif"/>
              </a:rPr>
              <a:t>When and what information </a:t>
            </a:r>
            <a:r>
              <a:rPr lang="en-US" sz="2400" b="1" dirty="0">
                <a:solidFill>
                  <a:schemeClr val="accent2"/>
                </a:solidFill>
                <a:ea typeface="ＭＳ Ｐゴシック" pitchFamily="-112" charset="-128"/>
                <a:cs typeface="Liberation Serif"/>
              </a:rPr>
              <a:t>must not </a:t>
            </a:r>
            <a:r>
              <a:rPr lang="en-US" sz="2400" dirty="0">
                <a:ea typeface="ＭＳ Ｐゴシック" pitchFamily="-112" charset="-128"/>
                <a:cs typeface="Liberation Serif"/>
              </a:rPr>
              <a:t>be disclosed</a:t>
            </a:r>
          </a:p>
          <a:p>
            <a:pPr lvl="1" fontAlgn="auto">
              <a:defRPr/>
            </a:pPr>
            <a:r>
              <a:rPr lang="en-US" sz="2400" dirty="0">
                <a:ea typeface="ＭＳ Ｐゴシック" pitchFamily="-112" charset="-128"/>
                <a:cs typeface="Liberation Serif"/>
              </a:rPr>
              <a:t>When, what and how </a:t>
            </a:r>
            <a:r>
              <a:rPr lang="en-US" sz="2400" b="1" dirty="0">
                <a:solidFill>
                  <a:schemeClr val="accent6"/>
                </a:solidFill>
                <a:ea typeface="ＭＳ Ｐゴシック" pitchFamily="-112" charset="-128"/>
                <a:cs typeface="Liberation Serif"/>
              </a:rPr>
              <a:t>may</a:t>
            </a:r>
            <a:r>
              <a:rPr lang="en-US" sz="2400" dirty="0">
                <a:solidFill>
                  <a:schemeClr val="accent6"/>
                </a:solidFill>
                <a:ea typeface="ＭＳ Ｐゴシック" pitchFamily="-112" charset="-128"/>
                <a:cs typeface="Liberation Serif"/>
              </a:rPr>
              <a:t> </a:t>
            </a:r>
            <a:r>
              <a:rPr lang="en-US" sz="2400" dirty="0">
                <a:ea typeface="ＭＳ Ｐゴシック" pitchFamily="-112" charset="-128"/>
                <a:cs typeface="Liberation Serif"/>
              </a:rPr>
              <a:t>be disclosed</a:t>
            </a:r>
          </a:p>
          <a:p>
            <a:pPr lvl="1" fontAlgn="auto">
              <a:defRPr/>
            </a:pPr>
            <a:r>
              <a:rPr lang="en-US" sz="2400" dirty="0" smtClean="0">
                <a:ea typeface="ＭＳ Ｐゴシック" pitchFamily="-112" charset="-128"/>
                <a:cs typeface="Liberation Serif"/>
              </a:rPr>
              <a:t>When</a:t>
            </a:r>
            <a:r>
              <a:rPr lang="en-US" sz="2400" dirty="0">
                <a:ea typeface="ＭＳ Ｐゴシック" pitchFamily="-112" charset="-128"/>
                <a:cs typeface="Liberation Serif"/>
              </a:rPr>
              <a:t>, what and how </a:t>
            </a:r>
            <a:r>
              <a:rPr lang="en-US" sz="2400" b="1" dirty="0">
                <a:solidFill>
                  <a:schemeClr val="accent3"/>
                </a:solidFill>
                <a:ea typeface="ＭＳ Ｐゴシック" pitchFamily="-112" charset="-128"/>
                <a:cs typeface="Liberation Serif"/>
              </a:rPr>
              <a:t>must</a:t>
            </a:r>
            <a:r>
              <a:rPr lang="en-US" sz="2400" dirty="0">
                <a:solidFill>
                  <a:schemeClr val="accent3"/>
                </a:solidFill>
                <a:ea typeface="ＭＳ Ｐゴシック" pitchFamily="-112" charset="-128"/>
                <a:cs typeface="Liberation Serif"/>
              </a:rPr>
              <a:t> </a:t>
            </a:r>
            <a:r>
              <a:rPr lang="en-US" sz="2400" dirty="0">
                <a:ea typeface="ＭＳ Ｐゴシック" pitchFamily="-112" charset="-128"/>
                <a:cs typeface="Liberation Serif"/>
              </a:rPr>
              <a:t>be disclosed</a:t>
            </a:r>
          </a:p>
          <a:p>
            <a:pPr marL="366713" lvl="1" indent="0" fontAlgn="auto">
              <a:spcAft>
                <a:spcPts val="0"/>
              </a:spcAft>
              <a:buNone/>
              <a:defRPr/>
            </a:pPr>
            <a:endParaRPr lang="en-US" dirty="0">
              <a:ea typeface="Arial Unicode MS" pitchFamily="34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8200" y="4800600"/>
            <a:ext cx="2047408" cy="779521"/>
            <a:chOff x="7829" y="785402"/>
            <a:chExt cx="2047408" cy="779521"/>
          </a:xfrm>
          <a:solidFill>
            <a:schemeClr val="accent2"/>
          </a:solidFill>
        </p:grpSpPr>
        <p:sp>
          <p:nvSpPr>
            <p:cNvPr id="13" name="Rounded Rectangle 12"/>
            <p:cNvSpPr/>
            <p:nvPr/>
          </p:nvSpPr>
          <p:spPr>
            <a:xfrm>
              <a:off x="7829" y="785402"/>
              <a:ext cx="2047408" cy="77952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30660" y="808233"/>
              <a:ext cx="2001746" cy="7338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MUST NOT Disclose</a:t>
              </a:r>
              <a:endParaRPr lang="en-US" sz="20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78156" y="4800600"/>
            <a:ext cx="2422497" cy="779521"/>
            <a:chOff x="2447785" y="785402"/>
            <a:chExt cx="2422497" cy="779521"/>
          </a:xfrm>
        </p:grpSpPr>
        <p:sp>
          <p:nvSpPr>
            <p:cNvPr id="11" name="Rounded Rectangle 10"/>
            <p:cNvSpPr/>
            <p:nvPr/>
          </p:nvSpPr>
          <p:spPr>
            <a:xfrm>
              <a:off x="2447785" y="785402"/>
              <a:ext cx="2422497" cy="779521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6"/>
            <p:cNvSpPr/>
            <p:nvPr/>
          </p:nvSpPr>
          <p:spPr>
            <a:xfrm>
              <a:off x="2470616" y="808233"/>
              <a:ext cx="2376835" cy="733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MAY Disclose or Keep Confidential</a:t>
              </a:r>
              <a:endParaRPr lang="en-US" sz="18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93201" y="4800600"/>
            <a:ext cx="2194300" cy="779521"/>
            <a:chOff x="5262830" y="785402"/>
            <a:chExt cx="2194300" cy="779521"/>
          </a:xfrm>
          <a:solidFill>
            <a:schemeClr val="accent3"/>
          </a:solidFill>
        </p:grpSpPr>
        <p:sp>
          <p:nvSpPr>
            <p:cNvPr id="9" name="Rounded Rectangle 8"/>
            <p:cNvSpPr/>
            <p:nvPr/>
          </p:nvSpPr>
          <p:spPr>
            <a:xfrm>
              <a:off x="5262830" y="785402"/>
              <a:ext cx="2194300" cy="77952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8"/>
            <p:cNvSpPr/>
            <p:nvPr/>
          </p:nvSpPr>
          <p:spPr>
            <a:xfrm>
              <a:off x="5285661" y="808233"/>
              <a:ext cx="2148638" cy="7338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MUST Disclose</a:t>
              </a:r>
              <a:endParaRPr lang="en-US" sz="1800" b="1" kern="1200" dirty="0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914400" y="5867400"/>
            <a:ext cx="7315200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60198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This is a spectrum. Much of our work falls in the middle category, where discretion exists.</a:t>
            </a:r>
            <a:endParaRPr lang="en-US" i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6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28600"/>
            <a:ext cx="8153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Before the Training: Vision Statement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team, or if you are attending as an individual, on your own, determine your “vision statement” before you attend the Diversion Certificate Training.</a:t>
            </a:r>
          </a:p>
          <a:p>
            <a:r>
              <a:rPr lang="en-US" dirty="0" smtClean="0"/>
              <a:t>Send the vision statement (including all elements on the next slide) to Kristen </a:t>
            </a:r>
            <a:r>
              <a:rPr lang="en-US" dirty="0" err="1" smtClean="0"/>
              <a:t>Furdyna</a:t>
            </a:r>
            <a:r>
              <a:rPr lang="en-US" dirty="0" smtClean="0"/>
              <a:t> at </a:t>
            </a:r>
            <a:r>
              <a:rPr lang="en-US" dirty="0" smtClean="0">
                <a:hlinkClick r:id="rId2"/>
              </a:rPr>
              <a:t>kristen.furdyna@georgetown.edu</a:t>
            </a:r>
            <a:r>
              <a:rPr lang="en-US" dirty="0" smtClean="0"/>
              <a:t> by July 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6</a:t>
            </a:r>
          </a:p>
          <a:p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152400" y="152400"/>
            <a:ext cx="1143000" cy="1066800"/>
          </a:xfrm>
          <a:prstGeom prst="star5">
            <a:avLst/>
          </a:prstGeom>
          <a:solidFill>
            <a:srgbClr val="FFFF00">
              <a:alpha val="5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2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statement should include: </a:t>
            </a:r>
          </a:p>
          <a:p>
            <a:pPr lvl="1"/>
            <a:r>
              <a:rPr lang="en-US" dirty="0"/>
              <a:t>What information </a:t>
            </a:r>
            <a:r>
              <a:rPr lang="en-US" dirty="0" smtClean="0"/>
              <a:t>you want to share in your jurisdiction </a:t>
            </a:r>
            <a:r>
              <a:rPr lang="en-US" dirty="0"/>
              <a:t>in regards to youth on diversion</a:t>
            </a:r>
          </a:p>
          <a:p>
            <a:pPr lvl="1"/>
            <a:r>
              <a:rPr lang="en-US" dirty="0"/>
              <a:t>Who will be sharing and receiving that information</a:t>
            </a:r>
          </a:p>
          <a:p>
            <a:pPr lvl="1"/>
            <a:r>
              <a:rPr lang="en-US" dirty="0"/>
              <a:t>Why that information is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How that information will ideally be shared (i.e. in writing, verbally, over email, by photocopy, etc.)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7</a:t>
            </a:r>
          </a:p>
          <a:p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1371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smtClean="0">
                <a:solidFill>
                  <a:schemeClr val="accent2"/>
                </a:solidFill>
              </a:rPr>
              <a:t>Before the Training: Vision Statement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52400" y="152400"/>
            <a:ext cx="1143000" cy="1066800"/>
          </a:xfrm>
          <a:prstGeom prst="star5">
            <a:avLst/>
          </a:prstGeom>
          <a:solidFill>
            <a:srgbClr val="FFFF00">
              <a:alpha val="5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Analytical Framework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vision statement tracks the analytical framework for resolving issues related to information sharing. </a:t>
            </a:r>
          </a:p>
          <a:p>
            <a:r>
              <a:rPr lang="en-US" dirty="0" smtClean="0"/>
              <a:t>Framework:</a:t>
            </a:r>
          </a:p>
          <a:p>
            <a:pPr lvl="1"/>
            <a:r>
              <a:rPr lang="en-US" dirty="0" smtClean="0"/>
              <a:t>Who holds the information? </a:t>
            </a:r>
          </a:p>
          <a:p>
            <a:pPr lvl="1"/>
            <a:r>
              <a:rPr lang="en-US" dirty="0" smtClean="0"/>
              <a:t>Who will receive the information?</a:t>
            </a:r>
          </a:p>
          <a:p>
            <a:pPr lvl="1"/>
            <a:r>
              <a:rPr lang="en-US" dirty="0" smtClean="0"/>
              <a:t>What specific information is included?</a:t>
            </a:r>
          </a:p>
          <a:p>
            <a:pPr lvl="1"/>
            <a:r>
              <a:rPr lang="en-US" dirty="0" smtClean="0"/>
              <a:t>What will be done with the shared information?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2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Analytical Framework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467600" cy="4572000"/>
          </a:xfrm>
        </p:spPr>
        <p:txBody>
          <a:bodyPr/>
          <a:lstStyle/>
          <a:p>
            <a:r>
              <a:rPr lang="en-US" dirty="0" smtClean="0"/>
              <a:t>In applying the analytical framework, we will consider: </a:t>
            </a:r>
          </a:p>
          <a:p>
            <a:pPr lvl="1"/>
            <a:r>
              <a:rPr lang="en-US" dirty="0" smtClean="0"/>
              <a:t>Federal law</a:t>
            </a:r>
          </a:p>
          <a:p>
            <a:pPr lvl="1"/>
            <a:r>
              <a:rPr lang="en-US" dirty="0" smtClean="0"/>
              <a:t>State law and regulation</a:t>
            </a:r>
          </a:p>
          <a:p>
            <a:pPr lvl="1"/>
            <a:r>
              <a:rPr lang="en-US" dirty="0" smtClean="0"/>
              <a:t>Professional ethics</a:t>
            </a:r>
          </a:p>
          <a:p>
            <a:pPr lvl="1"/>
            <a:r>
              <a:rPr lang="en-US" dirty="0" smtClean="0"/>
              <a:t>Privilege</a:t>
            </a:r>
          </a:p>
          <a:p>
            <a:r>
              <a:rPr lang="en-US" dirty="0" smtClean="0"/>
              <a:t>We will apply the analytical framework to your vision statements during the training.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30956" y="6400800"/>
            <a:ext cx="31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22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~8102420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latin typeface="+mj-lt"/>
          </a:defRPr>
        </a:defPPr>
      </a:lstStyle>
    </a:txDef>
  </a:objectDefaults>
  <a:extraClrSchemeLst>
    <a:extraClrScheme>
      <a:clrScheme name="1_Threat assess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~8102420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latin typeface="+mj-lt"/>
          </a:defRPr>
        </a:defPPr>
      </a:lstStyle>
    </a:txDef>
  </a:objectDefaults>
  <a:extraClrSchemeLst>
    <a:extraClrScheme>
      <a:clrScheme name="1_Threat assess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A9A59AB24154BA007E3B08F7B3525" ma:contentTypeVersion="3" ma:contentTypeDescription="Create a new document." ma:contentTypeScope="" ma:versionID="ab324ff25642ee0083e2445b434defd3">
  <xsd:schema xmlns:xsd="http://www.w3.org/2001/XMLSchema" xmlns:xs="http://www.w3.org/2001/XMLSchema" xmlns:p="http://schemas.microsoft.com/office/2006/metadata/properties" xmlns:ns2="d151239a-c2af-4b7d-a6c5-cf6806f0f493" targetNamespace="http://schemas.microsoft.com/office/2006/metadata/properties" ma:root="true" ma:fieldsID="1293a8d1bf0a1f174d9e26595fb2069a" ns2:_="">
    <xsd:import namespace="d151239a-c2af-4b7d-a6c5-cf6806f0f493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1239a-c2af-4b7d-a6c5-cf6806f0f49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34632db2-7490-44d5-a9f8-ded8a1159dd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28c61375-caab-49db-a32e-23989a763545}" ma:internalName="TaxCatchAll" ma:showField="CatchAllData" ma:web="d151239a-c2af-4b7d-a6c5-cf6806f0f4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151239a-c2af-4b7d-a6c5-cf6806f0f493">
      <Terms xmlns="http://schemas.microsoft.com/office/infopath/2007/PartnerControls">
        <TermInfo xmlns="http://schemas.microsoft.com/office/infopath/2007/PartnerControls">
          <TermName xmlns="http://schemas.microsoft.com/office/infopath/2007/PartnerControls">Website materials</TermName>
          <TermId xmlns="http://schemas.microsoft.com/office/infopath/2007/PartnerControls">162fe66e-bfee-4dd9-a03f-832f7fc944f3</TermId>
        </TermInfo>
        <TermInfo xmlns="http://schemas.microsoft.com/office/infopath/2007/PartnerControls">
          <TermName xmlns="http://schemas.microsoft.com/office/infopath/2007/PartnerControls">FosterEd</TermName>
          <TermId xmlns="http://schemas.microsoft.com/office/infopath/2007/PartnerControls">223bab04-6310-4d3b-96e6-a0d3eebb7851</TermId>
        </TermInfo>
        <TermInfo xmlns="http://schemas.microsoft.com/office/infopath/2007/PartnerControls">
          <TermName xmlns="http://schemas.microsoft.com/office/infopath/2007/PartnerControls">Center for Juvenile Justice Reform</TermName>
          <TermId xmlns="http://schemas.microsoft.com/office/infopath/2007/PartnerControls">b73348b7-942d-4cc2-81ca-4d5de50b9762</TermId>
        </TermInfo>
        <TermInfo xmlns="http://schemas.microsoft.com/office/infopath/2007/PartnerControls">
          <TermName xmlns="http://schemas.microsoft.com/office/infopath/2007/PartnerControls">Atasi Uppal</TermName>
          <TermId xmlns="http://schemas.microsoft.com/office/infopath/2007/PartnerControls">ae79d00f-e524-4822-9333-cd73b6c6f6df</TermId>
        </TermInfo>
        <TermInfo xmlns="http://schemas.microsoft.com/office/infopath/2007/PartnerControls">
          <TermName xmlns="http://schemas.microsoft.com/office/infopath/2007/PartnerControls">Police Foundation</TermName>
          <TermId xmlns="http://schemas.microsoft.com/office/infopath/2007/PartnerControls">4fe2f85d-6cde-46bc-adaf-1275d5493eb3</TermId>
        </TermInfo>
        <TermInfo xmlns="http://schemas.microsoft.com/office/infopath/2007/PartnerControls">
          <TermName xmlns="http://schemas.microsoft.com/office/infopath/2007/PartnerControls">Juvenile Law Center</TermName>
          <TermId xmlns="http://schemas.microsoft.com/office/infopath/2007/PartnerControls">d749ac30-f2a0-41a0-81e2-6a8ed257c4a2</TermId>
        </TermInfo>
        <TermInfo xmlns="http://schemas.microsoft.com/office/infopath/2007/PartnerControls">
          <TermName xmlns="http://schemas.microsoft.com/office/infopath/2007/PartnerControls">National League of Cities</TermName>
          <TermId xmlns="http://schemas.microsoft.com/office/infopath/2007/PartnerControls">ce2b1c79-9761-4aba-bdac-25cdce405409</TermId>
        </TermInfo>
      </Terms>
    </TaxKeywordTaxHTField>
    <TaxCatchAll xmlns="d151239a-c2af-4b7d-a6c5-cf6806f0f493">
      <Value>322</Value>
      <Value>64</Value>
      <Value>79</Value>
      <Value>330</Value>
      <Value>331</Value>
      <Value>41</Value>
      <Value>305</Value>
    </TaxCatchAll>
  </documentManagement>
</p:properties>
</file>

<file path=customXml/itemProps1.xml><?xml version="1.0" encoding="utf-8"?>
<ds:datastoreItem xmlns:ds="http://schemas.openxmlformats.org/officeDocument/2006/customXml" ds:itemID="{1C2D6C15-0470-4D48-8BB7-CBD208CBC9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51239a-c2af-4b7d-a6c5-cf6806f0f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29B6A3-B7D0-4E8D-AB57-009B004203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AD8071-2177-4709-8CE5-5882FE0B0787}">
  <ds:schemaRefs>
    <ds:schemaRef ds:uri="d151239a-c2af-4b7d-a6c5-cf6806f0f493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16763</TotalTime>
  <Words>1336</Words>
  <Application>Microsoft Macintosh PowerPoint</Application>
  <PresentationFormat>On-screen Show (4:3)</PresentationFormat>
  <Paragraphs>197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Arial Unicode MS</vt:lpstr>
      <vt:lpstr>Calibri</vt:lpstr>
      <vt:lpstr>Gill Sans MT Condensed</vt:lpstr>
      <vt:lpstr>Liberation Serif</vt:lpstr>
      <vt:lpstr>ＭＳ Ｐゴシック</vt:lpstr>
      <vt:lpstr>Trebuchet MS</vt:lpstr>
      <vt:lpstr>Tw Cen MT</vt:lpstr>
      <vt:lpstr>Wingdings</vt:lpstr>
      <vt:lpstr>Wingdings 2</vt:lpstr>
      <vt:lpstr>Median</vt:lpstr>
      <vt:lpstr>~8102420</vt:lpstr>
      <vt:lpstr>1_~8102420</vt:lpstr>
      <vt:lpstr>Prework: Legal Protections &amp; Information Sharing</vt:lpstr>
      <vt:lpstr>Prework Overview</vt:lpstr>
      <vt:lpstr>Information Sharing Basics</vt:lpstr>
      <vt:lpstr>Information Sharing Basics</vt:lpstr>
      <vt:lpstr>Information Sharing Basics</vt:lpstr>
      <vt:lpstr>Before the Training: Vision Statement</vt:lpstr>
      <vt:lpstr>PowerPoint Presentation</vt:lpstr>
      <vt:lpstr>Analytical Framework</vt:lpstr>
      <vt:lpstr>Analytical Framework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The Foundation: Federal and State Law</vt:lpstr>
      <vt:lpstr>PowerPoint Presentation</vt:lpstr>
    </vt:vector>
  </TitlesOfParts>
  <Manager/>
  <Company>Microsoft</Company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Prework - Legal Protections and Information Sharing</dc:title>
  <dc:subject/>
  <dc:creator>Jason Szanyi</dc:creator>
  <cp:keywords>Website materials; FosterEd; Center for Juvenile Justice Reform; Juvenile Law Center; Police Foundation; Atasi Uppal; National League of Cities</cp:keywords>
  <dc:description/>
  <cp:lastModifiedBy>Shermicka McFall</cp:lastModifiedBy>
  <cp:revision>676</cp:revision>
  <dcterms:created xsi:type="dcterms:W3CDTF">2013-04-12T16:19:56Z</dcterms:created>
  <dcterms:modified xsi:type="dcterms:W3CDTF">2017-02-24T22:28:56Z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0x010100869A9A59AB24154BA007E3B08F7B3525</vt:lpwstr>
  </property>
  <property fmtid="{D5CDD505-2E9C-101B-9397-08002B2CF9AE}" pid="3" name="TaxKeyword">
    <vt:lpwstr>305;#Website materials|162fe66e-bfee-4dd9-a03f-832f7fc944f3;#64;#FosterEd|223bab04-6310-4d3b-96e6-a0d3eebb7851;#79;#Center for Juvenile Justice Reform|b73348b7-942d-4cc2-81ca-4d5de50b9762;#322;#Atasi Uppal|ae79d00f-e524-4822-9333-cd73b6c6f6df;#331;#Police</vt:lpwstr>
  </property>
</Properties>
</file>